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584"/>
  </p:normalViewPr>
  <p:slideViewPr>
    <p:cSldViewPr snapToGrid="0" snapToObjects="1">
      <p:cViewPr varScale="1">
        <p:scale>
          <a:sx n="90" d="100"/>
          <a:sy n="90" d="100"/>
        </p:scale>
        <p:origin x="23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3EB00-2AE3-9349-996A-C7D0BB1B83A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6C09F-95B0-D047-9057-EFC425783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19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I improve this </a:t>
            </a:r>
            <a:r>
              <a:rPr lang="en-US" dirty="0" err="1"/>
              <a:t>comparision</a:t>
            </a:r>
            <a:r>
              <a:rPr lang="en-US" dirty="0"/>
              <a:t>?</a:t>
            </a:r>
          </a:p>
          <a:p>
            <a:r>
              <a:rPr lang="en-US" dirty="0"/>
              <a:t>Chill Oct-1 halfway between </a:t>
            </a:r>
            <a:r>
              <a:rPr lang="en-US" dirty="0" err="1"/>
              <a:t>fopn</a:t>
            </a:r>
            <a:r>
              <a:rPr lang="en-US" dirty="0"/>
              <a:t> and leaf out</a:t>
            </a:r>
          </a:p>
          <a:p>
            <a:r>
              <a:rPr lang="en-US" dirty="0"/>
              <a:t>GDD Jan 1 and “”</a:t>
            </a:r>
          </a:p>
          <a:p>
            <a:r>
              <a:rPr lang="en-US" dirty="0"/>
              <a:t>Photo day length on each phase/2 ( average)</a:t>
            </a:r>
          </a:p>
          <a:p>
            <a:r>
              <a:rPr lang="en-US" dirty="0"/>
              <a:t>Problems: Super </a:t>
            </a:r>
            <a:r>
              <a:rPr lang="en-US" dirty="0" err="1"/>
              <a:t>covaried</a:t>
            </a:r>
            <a:r>
              <a:rPr lang="en-US" dirty="0"/>
              <a:t> in natures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predicted a difference of around 3. We observed differences -4.15 (2.55 </a:t>
            </a:r>
            <a:r>
              <a:rPr lang="en-US" dirty="0" err="1"/>
              <a:t>Sd</a:t>
            </a:r>
            <a:r>
              <a:rPr lang="en-US" dirty="0"/>
              <a:t>)</a:t>
            </a:r>
          </a:p>
          <a:p>
            <a:r>
              <a:rPr lang="en-US" dirty="0"/>
              <a:t>And 5.3 (3.O </a:t>
            </a:r>
            <a:r>
              <a:rPr lang="en-US" dirty="0" err="1"/>
              <a:t>sd</a:t>
            </a:r>
            <a:r>
              <a:rPr lang="en-US" dirty="0"/>
              <a:t>)</a:t>
            </a:r>
          </a:p>
          <a:p>
            <a:r>
              <a:rPr lang="en-US" dirty="0"/>
              <a:t>Data subset to Same forcing and similar chilling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5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actually comment on storage effect with out seeing reproduction.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5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question 1: How to handle starting conditions. Number of seeds vs number or germinates. Seed masses (if seeds are different sizes)</a:t>
            </a:r>
          </a:p>
          <a:p>
            <a:r>
              <a:rPr lang="en-US" dirty="0"/>
              <a:t>How to track </a:t>
            </a:r>
            <a:r>
              <a:rPr lang="en-US" dirty="0" err="1"/>
              <a:t>germinants</a:t>
            </a:r>
            <a:r>
              <a:rPr lang="en-US" dirty="0"/>
              <a:t>, tooth pick tricks?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4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Cryptotania</a:t>
            </a:r>
            <a:r>
              <a:rPr lang="en-US" dirty="0"/>
              <a:t> and </a:t>
            </a:r>
            <a:r>
              <a:rPr lang="en-US" dirty="0" err="1"/>
              <a:t>Polygonum</a:t>
            </a:r>
            <a:r>
              <a:rPr lang="en-US" dirty="0"/>
              <a:t> @ 8 weeks</a:t>
            </a:r>
          </a:p>
          <a:p>
            <a:r>
              <a:rPr lang="en-US" dirty="0"/>
              <a:t>How to address that the differences seem mainly to do with final grown percentage than</a:t>
            </a:r>
          </a:p>
          <a:p>
            <a:r>
              <a:rPr lang="en-US" dirty="0"/>
              <a:t>Also invasive that always completes germinates in 2-3 days</a:t>
            </a:r>
          </a:p>
          <a:p>
            <a:r>
              <a:rPr lang="en-US" dirty="0"/>
              <a:t>Draw what I was hoping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2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18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*Ideally woody plants with chuck but open to other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B6C09F-95B0-D047-9057-EFC425783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6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EE11-B1DA-3E44-A767-F1449641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F081E-7471-A74D-91C1-A4CD7FE52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816F0-D66D-324A-B29B-F29D8067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BF25-D2A7-F94F-A51C-ABC89CB8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60EAD-5E61-2F43-B2F1-3795D2D9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B483-311D-7D48-B12D-4EEC3EC4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811F0-BA20-224E-9B19-CA8EBD760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0A0B-997A-8541-94C8-4B531873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5C2CD-1F62-4343-A28F-3459479A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0E863-3918-FF48-8A27-A88EEC61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8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B52CA-43F5-954B-AF2F-D0C817E81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C5BEA-D815-5E44-A3E6-DD0653536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B63EA-2B70-A04E-ADA5-F2B51304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941F5-0E95-3947-8AA8-A5F22659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831A9-5E18-924B-9D67-238AFCA3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277-DF41-B842-8930-ED40392E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44C3-EBFA-0C43-855B-1E8970B3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0C3D9-0D7D-AD4C-B608-E5B2608D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404A-E08E-BC4A-86D6-1B1AD894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B7AC3-4096-AA4C-BC5E-4F35E059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CA6B-6937-AC41-ADEC-E0ED7622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9474-A760-5D40-AEE1-6FE0B9EA1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B9A39-D7FD-D248-8A36-96E97539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A95DB-A201-4B47-95F9-3F79BE34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912D-7B19-D649-AF8C-7BFF2415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B2E4-40B7-0B45-8608-08494D53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85A6-13A2-C04F-B69D-7A24A2ADE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B614F-CCF8-2E43-AEC6-478B14F23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F326D-AB2E-D94F-A012-5841E9C3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3AA89-7C04-8B4B-83AB-6F7248ED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A7353-4614-9F40-8364-9F47391A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0D5E-E56A-5D42-9E57-FFAC6943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8EBE1-28D8-C742-8A6E-4FE3989B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148ED-1951-604C-9DE3-55E2883DD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F3605-FDB8-C04A-B3B0-41AE4112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CBF28-79F1-A94F-9881-FC08763B5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01A68-C741-6445-9192-8534B42C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EF2E9-7BA0-5042-99AD-F1486909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FD8BB-96DD-A341-AD35-F4FEC595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DE98-3D81-EC48-85F0-B9CE3900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137D4-8B99-8D4F-9EB6-284ABB466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374BA-0166-5C42-AA26-5D69429F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EA6DB-AA07-FB48-8961-2D95EE55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07C8D-FF03-204D-9816-06ED1A29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AE694-CFDF-5D46-86DD-677767C0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ACA12-5B88-C04A-9CD5-539EE6F1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9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BC2F-22C0-114E-88C4-E14718EF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5F82-A94E-B34A-A89B-73C2FD4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C7EB9-D8BA-B049-A236-BEB67B471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505C3-E6A3-094B-B83E-D8CEA12F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73282-DE4B-4043-BC60-CEC6035E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D6321-6364-B24C-B5E7-0589D70F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F4E0-E38B-0248-9FC0-2C10324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1E19C-1278-C143-8AF9-D55FDCD7B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18B1-10C5-BB4F-9EA6-A23ECA84E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A776A-F57D-8D4E-9BB3-93838E2B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D9786-425D-4C47-89B2-7BAF9F80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ED882-A727-DA4D-B706-97685773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405A4-8BC4-B44A-9834-E5E5F5FB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AACC3-5402-894A-9D19-81D399E3B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AEAFD-770A-4A4B-A18C-272D9A09B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2F32D-485E-DB44-BA4B-A11D916CDAD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EDF54-5997-3D41-911F-2E0A4340B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01487-D9A3-F449-9E8E-76659ECBF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39F36-5AFA-0C40-9649-13A11969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(null)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C851B7-0201-3A4A-8A4A-7E95FDE045ED}"/>
              </a:ext>
            </a:extLst>
          </p:cNvPr>
          <p:cNvSpPr txBox="1">
            <a:spLocks/>
          </p:cNvSpPr>
          <p:nvPr/>
        </p:nvSpPr>
        <p:spPr>
          <a:xfrm>
            <a:off x="0" y="2252869"/>
            <a:ext cx="12192000" cy="20391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507CF-6EEA-8441-B831-5CB16FA4E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DAC Meeting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A263B-8EEB-2947-8BBD-8916FA159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12, 2019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454877-F702-3941-BAC7-BDB72C37C2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9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 </a:t>
            </a: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35F551-32F7-4E47-9EBA-F0DAE17B684E}"/>
              </a:ext>
            </a:extLst>
          </p:cNvPr>
          <p:cNvSpPr txBox="1">
            <a:spLocks/>
          </p:cNvSpPr>
          <p:nvPr/>
        </p:nvSpPr>
        <p:spPr>
          <a:xfrm>
            <a:off x="0" y="6216419"/>
            <a:ext cx="12192000" cy="6594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 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2C2BB-20A2-1047-B62B-F3047613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" y="705461"/>
            <a:ext cx="1501370" cy="1501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B07850-07B1-0C49-ACA3-59425FD91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986" y="705461"/>
            <a:ext cx="1547408" cy="154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C9949-5E08-1847-8E8F-F0FE8D98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4501356"/>
            <a:ext cx="1697038" cy="1697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1BA7CF-0CD9-1540-B413-FFA830529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952" y="4320944"/>
            <a:ext cx="18954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6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3: </a:t>
            </a:r>
            <a:r>
              <a:rPr lang="en-US" sz="1600" dirty="0"/>
              <a:t>Temperature variation alters germination rank of woodland herbaceous communities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86E88-EF4A-5142-9529-D37E4146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659424"/>
            <a:ext cx="11292590" cy="60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3: </a:t>
            </a:r>
            <a:r>
              <a:rPr lang="en-US" sz="1600" dirty="0"/>
              <a:t>Temperature variation alters germination rank of woodland herbaceous communities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74F36-624F-5044-A34F-A3C6AB58DD05}"/>
              </a:ext>
            </a:extLst>
          </p:cNvPr>
          <p:cNvSpPr txBox="1"/>
          <p:nvPr/>
        </p:nvSpPr>
        <p:spPr>
          <a:xfrm>
            <a:off x="421275" y="1033545"/>
            <a:ext cx="9218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model equation on board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Results:</a:t>
            </a:r>
          </a:p>
          <a:p>
            <a:r>
              <a:rPr lang="en-US" dirty="0"/>
              <a:t>For each species I’ll calculate:</a:t>
            </a:r>
          </a:p>
          <a:p>
            <a:r>
              <a:rPr lang="en-US" dirty="0"/>
              <a:t>	Slope parameters for d, T50 and Beta response to Chill weeks*</a:t>
            </a:r>
            <a:r>
              <a:rPr lang="en-US" dirty="0" err="1"/>
              <a:t>Inc</a:t>
            </a:r>
            <a:r>
              <a:rPr lang="en-US" dirty="0"/>
              <a:t> T</a:t>
            </a:r>
          </a:p>
          <a:p>
            <a:r>
              <a:rPr lang="en-US" dirty="0"/>
              <a:t>	Slope parameters for germination index response to Chill weeks*</a:t>
            </a:r>
            <a:r>
              <a:rPr lang="en-US" dirty="0" err="1"/>
              <a:t>Inc</a:t>
            </a:r>
            <a:r>
              <a:rPr lang="en-US" dirty="0"/>
              <a:t> 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r>
              <a:rPr lang="en-US" dirty="0"/>
              <a:t>What is the story?</a:t>
            </a:r>
          </a:p>
          <a:p>
            <a:r>
              <a:rPr lang="en-US" dirty="0"/>
              <a:t>Is the assumption that each parameter sub-model is linear?</a:t>
            </a:r>
          </a:p>
          <a:p>
            <a:r>
              <a:rPr lang="en-US" dirty="0"/>
              <a:t>How can I test for thresholds vs continuous response?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6285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4: </a:t>
            </a:r>
            <a:r>
              <a:rPr lang="en-US" sz="1600" dirty="0"/>
              <a:t>Seasonal priority effects (might) alter inter-specific competition among herbaceous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3DC32-FCC2-B445-B76A-D07E72DEBA89}"/>
              </a:ext>
            </a:extLst>
          </p:cNvPr>
          <p:cNvSpPr txBox="1"/>
          <p:nvPr/>
        </p:nvSpPr>
        <p:spPr>
          <a:xfrm>
            <a:off x="551793" y="1103586"/>
            <a:ext cx="4635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big to make the response surface?</a:t>
            </a:r>
          </a:p>
          <a:p>
            <a:r>
              <a:rPr lang="en-US" dirty="0"/>
              <a:t>How many replicates?</a:t>
            </a:r>
          </a:p>
          <a:p>
            <a:r>
              <a:rPr lang="en-US" dirty="0"/>
              <a:t>	limited by chamber space ~49-50</a:t>
            </a:r>
          </a:p>
          <a:p>
            <a:r>
              <a:rPr lang="en-US" dirty="0"/>
              <a:t>3.5 in square pots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58CC1-3410-A946-BC31-164FD9CD2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13" r="7251" b="5701"/>
          <a:stretch/>
        </p:blipFill>
        <p:spPr>
          <a:xfrm>
            <a:off x="5578928" y="932448"/>
            <a:ext cx="6613072" cy="5370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3714A-842C-2B4E-A0DC-C2C45CA05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793" y="2988128"/>
            <a:ext cx="391885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0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4: </a:t>
            </a:r>
            <a:r>
              <a:rPr lang="en-US" sz="1600" dirty="0"/>
              <a:t>Seasonal priority effects (might) alter inter-specific competition among herbaceous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3DC32-FCC2-B445-B76A-D07E72DEBA89}"/>
              </a:ext>
            </a:extLst>
          </p:cNvPr>
          <p:cNvSpPr txBox="1"/>
          <p:nvPr/>
        </p:nvSpPr>
        <p:spPr>
          <a:xfrm>
            <a:off x="127251" y="659424"/>
            <a:ext cx="46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species?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CE4DE-578E-DF47-9E0B-CE008ED59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1085669"/>
            <a:ext cx="10823121" cy="57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4: </a:t>
            </a:r>
            <a:r>
              <a:rPr lang="en-US" sz="1600" dirty="0"/>
              <a:t>Seasonal priority effects (might) alter inter-specific competition among herbaceous 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3DC32-FCC2-B445-B76A-D07E72DEBA89}"/>
              </a:ext>
            </a:extLst>
          </p:cNvPr>
          <p:cNvSpPr txBox="1"/>
          <p:nvPr/>
        </p:nvSpPr>
        <p:spPr>
          <a:xfrm>
            <a:off x="290537" y="659424"/>
            <a:ext cx="864119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 steps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Try candidate species in soil and inter-specific mixes: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3 replicates of: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20:0, 10:10: ,0:20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10:0, 5:5, 0:10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For each condition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Select 2-3 species and 2 conditions for competition experiment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Set up full response surface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20 days of germination conditions (or less depending on species)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Transfer to all treatments to greenhouse to contain temperature effects to germination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Measure: Height and leaf count every 2 weeks?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final harvest biomass after 3 or 4 months?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6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Time line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3DC32-FCC2-B445-B76A-D07E72DEBA89}"/>
              </a:ext>
            </a:extLst>
          </p:cNvPr>
          <p:cNvSpPr txBox="1"/>
          <p:nvPr/>
        </p:nvSpPr>
        <p:spPr>
          <a:xfrm>
            <a:off x="290537" y="659424"/>
            <a:ext cx="10878206" cy="64633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6B3A7E-D900-CF41-8C1B-47FC17BFD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61" y="659424"/>
            <a:ext cx="11805557" cy="585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Fall 2019: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1. Submit chapter 1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2. Complete draft of chapter 2a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3. Fix ideal chapter 3 model on simulations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4. Begin experiment for chapter 4 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MR1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Spring-Summer 2020: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1. Submit paper for chapter 2a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2. Complete and submit paper for chapter 2b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3. Chapter 3 analysis on real data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4. Continue chapter 4 experiment 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5. Teach: OEB 55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200" dirty="0">
              <a:latin typeface="CMR1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Fall 2020: 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Continue chapter 3 analysis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2. Begin Chapter 4 analysis</a:t>
            </a:r>
            <a:b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3. Teach ?* 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MR1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Spring-Summer 2021: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1. Continue chapter 3 analysis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2. Begin chapter 4 analysis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3. Teach OEB 55 or OEB 52 </a:t>
            </a:r>
            <a:endParaRPr lang="en-US" altLang="en-US" sz="2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MR1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Fall 2021: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1. Complete chapter 3 analysis and write paper. 2. Continue chapter 4 analysis.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3. Teach?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Spring 2022: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1. Complete chapter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MR10"/>
              </a:rPr>
              <a:t>2. Defend dissertation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page5image7939408">
            <a:extLst>
              <a:ext uri="{FF2B5EF4-FFF2-40B4-BE49-F238E27FC236}">
                <a16:creationId xmlns:a16="http://schemas.microsoft.com/office/drawing/2014/main" id="{CB6E9B2D-C028-8047-8160-FF0C9A06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4138"/>
            <a:ext cx="7482267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3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Preamble</a:t>
            </a:r>
            <a:r>
              <a:rPr lang="en-US" sz="1600" b="1"/>
              <a:t>: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8DC0A-F444-824D-9BF0-623F9C059D52}"/>
              </a:ext>
            </a:extLst>
          </p:cNvPr>
          <p:cNvSpPr txBox="1"/>
          <p:nvPr/>
        </p:nvSpPr>
        <p:spPr>
          <a:xfrm>
            <a:off x="650081" y="659424"/>
            <a:ext cx="530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1AEC-CA35-5D4A-AEEE-2FB8A29E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34481" y="1599075"/>
            <a:ext cx="5670549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86D2B-5900-474F-87A8-F961737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3" y="716163"/>
            <a:ext cx="8229599" cy="6172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F8DC0A-F444-824D-9BF0-623F9C059D52}"/>
              </a:ext>
            </a:extLst>
          </p:cNvPr>
          <p:cNvSpPr txBox="1"/>
          <p:nvPr/>
        </p:nvSpPr>
        <p:spPr>
          <a:xfrm>
            <a:off x="0" y="659424"/>
            <a:ext cx="2107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some deciduous species flower before leafing?</a:t>
            </a:r>
          </a:p>
        </p:txBody>
      </p:sp>
    </p:spTree>
    <p:extLst>
      <p:ext uri="{BB962C8B-B14F-4D97-AF65-F5344CB8AC3E}">
        <p14:creationId xmlns:p14="http://schemas.microsoft.com/office/powerpoint/2010/main" val="2343773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42BF5-2C81-524C-9B04-895E5C24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0"/>
          <a:stretch/>
        </p:blipFill>
        <p:spPr>
          <a:xfrm>
            <a:off x="0" y="1506022"/>
            <a:ext cx="4043363" cy="440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92666-6AF1-D74D-A1C6-9C27397AF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" t="2543" r="2485" b="2481"/>
          <a:stretch/>
        </p:blipFill>
        <p:spPr>
          <a:xfrm>
            <a:off x="3704661" y="1616696"/>
            <a:ext cx="8501627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1: </a:t>
            </a:r>
            <a:r>
              <a:rPr lang="en-US" sz="1600" dirty="0"/>
              <a:t>Reconciling competing hypotheses regarding flower-leaf sequences in temperate forests for fundamental and global change 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14AE4-1291-2940-A38C-ABC21CFA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954882"/>
            <a:ext cx="11063286" cy="5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8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2a: </a:t>
            </a:r>
            <a:r>
              <a:rPr lang="en-US" sz="1600" dirty="0"/>
              <a:t>Differential sensitivity to environmental cues dictates variability in flower-leaf </a:t>
            </a:r>
            <a:r>
              <a:rPr lang="en-US" sz="1600" dirty="0" err="1"/>
              <a:t>phenological</a:t>
            </a:r>
            <a:r>
              <a:rPr lang="en-US" sz="1600" dirty="0"/>
              <a:t> sequences in temperate trees and shrubs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8B366-A336-7B41-B29A-483B7AE1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804" y="985838"/>
            <a:ext cx="6699646" cy="4729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B8E51-4188-D24D-9D6B-31CE0D0E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7" y="814388"/>
            <a:ext cx="4343400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A14C5-EE65-4D4D-8BDC-AA4DCA9F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72" y="4226902"/>
            <a:ext cx="3405189" cy="25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1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2a: </a:t>
            </a:r>
            <a:r>
              <a:rPr lang="en-US" sz="1600" dirty="0"/>
              <a:t>Differential sensitivity to environmental cues dictates variability in flower-leaf </a:t>
            </a:r>
            <a:r>
              <a:rPr lang="en-US" sz="1600" dirty="0" err="1"/>
              <a:t>phenological</a:t>
            </a:r>
            <a:r>
              <a:rPr lang="en-US" sz="1600" dirty="0"/>
              <a:t> sequences in temperate trees and shrubs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1E30A3-4A4A-2F45-8B53-D662D42E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884278"/>
            <a:ext cx="5863968" cy="42918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D59484-C92F-5E47-B123-473EA90CD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63"/>
          <a:stretch/>
        </p:blipFill>
        <p:spPr>
          <a:xfrm>
            <a:off x="-185058" y="1063314"/>
            <a:ext cx="6523373" cy="43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0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2b: </a:t>
            </a:r>
            <a:r>
              <a:rPr lang="en-US" sz="1600" dirty="0"/>
              <a:t>Untangling the effects of thermo- and photo- periodicity in controlled-environment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32BB-81D6-F247-A57D-558AD170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90" y="1533206"/>
            <a:ext cx="5707610" cy="3836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767FF-65EF-7549-9A41-E321258B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8" y="828673"/>
            <a:ext cx="6326253" cy="56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7F62D-674D-914A-B2DA-5F416646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42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1600" b="1" dirty="0"/>
              <a:t>Chapter 2b: </a:t>
            </a:r>
            <a:r>
              <a:rPr lang="en-US" sz="1600" dirty="0"/>
              <a:t>Untangling the effects of thermo- and photo- periodicity in controlled-environment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5E593-E6CB-0446-BB0B-CBAE05A07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7" y="854297"/>
            <a:ext cx="10665679" cy="55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2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10469</TotalTime>
  <Words>503</Words>
  <Application>Microsoft Macintosh PowerPoint</Application>
  <PresentationFormat>Widescreen</PresentationFormat>
  <Paragraphs>95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CMR10</vt:lpstr>
      <vt:lpstr>Office Theme</vt:lpstr>
      <vt:lpstr>DAC Meeting #1</vt:lpstr>
      <vt:lpstr>Preamble: </vt:lpstr>
      <vt:lpstr>Chapter 1: Reconciling competing hypotheses regarding flower-leaf sequences in temperate forests for fundamental and global change biology</vt:lpstr>
      <vt:lpstr>Chapter 1: Reconciling competing hypotheses regarding flower-leaf sequences in temperate forests for fundamental and global change biology</vt:lpstr>
      <vt:lpstr>Chapter 1: Reconciling competing hypotheses regarding flower-leaf sequences in temperate forests for fundamental and global change biology</vt:lpstr>
      <vt:lpstr>Chapter 2a: Differential sensitivity to environmental cues dictates variability in flower-leaf phenological sequences in temperate trees and shrubs</vt:lpstr>
      <vt:lpstr>Chapter 2a: Differential sensitivity to environmental cues dictates variability in flower-leaf phenological sequences in temperate trees and shrubs</vt:lpstr>
      <vt:lpstr>Chapter 2b: Untangling the effects of thermo- and photo- periodicity in controlled-environment experiments</vt:lpstr>
      <vt:lpstr>Chapter 2b: Untangling the effects of thermo- and photo- periodicity in controlled-environment experiments</vt:lpstr>
      <vt:lpstr>Chapter 3: Temperature variation alters germination rank of woodland herbaceous communities</vt:lpstr>
      <vt:lpstr>Chapter 3: Temperature variation alters germination rank of woodland herbaceous communities</vt:lpstr>
      <vt:lpstr>Chapter 4: Seasonal priority effects (might) alter inter-specific competition among herbaceous plants</vt:lpstr>
      <vt:lpstr>Chapter 4: Seasonal priority effects (might) alter inter-specific competition among herbaceous plants</vt:lpstr>
      <vt:lpstr>Chapter 4: Seasonal priority effects (might) alter inter-specific competition among herbaceous plants</vt:lpstr>
      <vt:lpstr>Time line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Buonaiuto, Daniel</dc:creator>
  <cp:lastModifiedBy>Buonaiuto, Daniel</cp:lastModifiedBy>
  <cp:revision>26</cp:revision>
  <dcterms:created xsi:type="dcterms:W3CDTF">2019-08-28T13:19:07Z</dcterms:created>
  <dcterms:modified xsi:type="dcterms:W3CDTF">2019-09-11T20:44:51Z</dcterms:modified>
</cp:coreProperties>
</file>